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6858000" cy="9144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1430"/>
    <a:srgbClr val="AA1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2568"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50F60B1-AAFD-4B3C-AD6C-3DEE98661ACB}" type="datetimeFigureOut">
              <a:rPr lang="en-US" smtClean="0"/>
              <a:pPr/>
              <a:t>7/13/2015</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666AF48-5EB2-4CA1-A03F-E735EB9842DF}" type="slidenum">
              <a:rPr lang="en-US" smtClean="0"/>
              <a:pPr/>
              <a:t>‹#›</a:t>
            </a:fld>
            <a:endParaRPr lang="en-US"/>
          </a:p>
        </p:txBody>
      </p:sp>
    </p:spTree>
    <p:extLst>
      <p:ext uri="{BB962C8B-B14F-4D97-AF65-F5344CB8AC3E}">
        <p14:creationId xmlns:p14="http://schemas.microsoft.com/office/powerpoint/2010/main" val="125996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66AF48-5EB2-4CA1-A03F-E735EB9842DF}" type="slidenum">
              <a:rPr lang="en-US" smtClean="0"/>
              <a:pPr/>
              <a:t>1</a:t>
            </a:fld>
            <a:endParaRPr lang="en-US"/>
          </a:p>
        </p:txBody>
      </p:sp>
    </p:spTree>
    <p:extLst>
      <p:ext uri="{BB962C8B-B14F-4D97-AF65-F5344CB8AC3E}">
        <p14:creationId xmlns:p14="http://schemas.microsoft.com/office/powerpoint/2010/main" val="3828533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A248EC-D693-A547-A551-CE7290F57FE0}" type="datetimeFigureOut">
              <a:rPr lang="en-US" smtClean="0"/>
              <a:pPr/>
              <a:t>7/13/2015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C1CB7-062F-D84A-BF03-7E59F2C062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A248EC-D693-A547-A551-CE7290F57FE0}" type="datetimeFigureOut">
              <a:rPr lang="en-US" smtClean="0"/>
              <a:pPr/>
              <a:t>7/13/2015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C1CB7-062F-D84A-BF03-7E59F2C062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A248EC-D693-A547-A551-CE7290F57FE0}" type="datetimeFigureOut">
              <a:rPr lang="en-US" smtClean="0"/>
              <a:pPr/>
              <a:t>7/13/2015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C1CB7-062F-D84A-BF03-7E59F2C062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A248EC-D693-A547-A551-CE7290F57FE0}" type="datetimeFigureOut">
              <a:rPr lang="en-US" smtClean="0"/>
              <a:pPr/>
              <a:t>7/13/2015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C1CB7-062F-D84A-BF03-7E59F2C062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A248EC-D693-A547-A551-CE7290F57FE0}" type="datetimeFigureOut">
              <a:rPr lang="en-US" smtClean="0"/>
              <a:pPr/>
              <a:t>7/13/2015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DC1CB7-062F-D84A-BF03-7E59F2C062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A248EC-D693-A547-A551-CE7290F57FE0}" type="datetimeFigureOut">
              <a:rPr lang="en-US" smtClean="0"/>
              <a:pPr/>
              <a:t>7/13/2015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C1CB7-062F-D84A-BF03-7E59F2C062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A248EC-D693-A547-A551-CE7290F57FE0}" type="datetimeFigureOut">
              <a:rPr lang="en-US" smtClean="0"/>
              <a:pPr/>
              <a:t>7/13/2015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DC1CB7-062F-D84A-BF03-7E59F2C062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A248EC-D693-A547-A551-CE7290F57FE0}" type="datetimeFigureOut">
              <a:rPr lang="en-US" smtClean="0"/>
              <a:pPr/>
              <a:t>7/13/2015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DC1CB7-062F-D84A-BF03-7E59F2C062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A248EC-D693-A547-A551-CE7290F57FE0}" type="datetimeFigureOut">
              <a:rPr lang="en-US" smtClean="0"/>
              <a:pPr/>
              <a:t>7/13/2015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DC1CB7-062F-D84A-BF03-7E59F2C062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A248EC-D693-A547-A551-CE7290F57FE0}" type="datetimeFigureOut">
              <a:rPr lang="en-US" smtClean="0"/>
              <a:pPr/>
              <a:t>7/13/2015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C1CB7-062F-D84A-BF03-7E59F2C062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A248EC-D693-A547-A551-CE7290F57FE0}" type="datetimeFigureOut">
              <a:rPr lang="en-US" smtClean="0"/>
              <a:pPr/>
              <a:t>7/13/2015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DC1CB7-062F-D84A-BF03-7E59F2C062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FEA248EC-D693-A547-A551-CE7290F57FE0}" type="datetimeFigureOut">
              <a:rPr lang="en-US" smtClean="0"/>
              <a:pPr/>
              <a:t>7/13/2015</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4EDC1CB7-062F-D84A-BF03-7E59F2C062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ey.jpg"/>
          <p:cNvPicPr>
            <a:picLocks noChangeAspect="1"/>
          </p:cNvPicPr>
          <p:nvPr/>
        </p:nvPicPr>
        <p:blipFill>
          <a:blip r:embed="rId3"/>
          <a:stretch>
            <a:fillRect/>
          </a:stretch>
        </p:blipFill>
        <p:spPr>
          <a:xfrm>
            <a:off x="0" y="-39509"/>
            <a:ext cx="6874933" cy="9183509"/>
          </a:xfrm>
          <a:prstGeom prst="rect">
            <a:avLst/>
          </a:prstGeom>
        </p:spPr>
      </p:pic>
      <p:sp>
        <p:nvSpPr>
          <p:cNvPr id="8" name="Rectangle 7"/>
          <p:cNvSpPr/>
          <p:nvPr/>
        </p:nvSpPr>
        <p:spPr>
          <a:xfrm>
            <a:off x="3901376" y="7701245"/>
            <a:ext cx="3429000" cy="1138773"/>
          </a:xfrm>
          <a:prstGeom prst="rect">
            <a:avLst/>
          </a:prstGeom>
        </p:spPr>
        <p:txBody>
          <a:bodyPr>
            <a:spAutoFit/>
          </a:bodyPr>
          <a:lstStyle/>
          <a:p>
            <a:pPr algn="ctr"/>
            <a:r>
              <a:rPr lang="en-US" dirty="0" smtClean="0">
                <a:solidFill>
                  <a:schemeClr val="bg2"/>
                </a:solidFill>
              </a:rPr>
              <a:t>D1 Denver</a:t>
            </a:r>
          </a:p>
          <a:p>
            <a:pPr algn="ctr"/>
            <a:r>
              <a:rPr lang="en-US" sz="1400" dirty="0" smtClean="0">
                <a:solidFill>
                  <a:schemeClr val="bg2"/>
                </a:solidFill>
              </a:rPr>
              <a:t>1060 Plaza </a:t>
            </a:r>
            <a:r>
              <a:rPr lang="en-US" sz="1400" dirty="0" err="1" smtClean="0">
                <a:solidFill>
                  <a:schemeClr val="bg2"/>
                </a:solidFill>
              </a:rPr>
              <a:t>Dr</a:t>
            </a:r>
            <a:r>
              <a:rPr lang="en-US" sz="1400" dirty="0" smtClean="0">
                <a:solidFill>
                  <a:schemeClr val="bg2"/>
                </a:solidFill>
              </a:rPr>
              <a:t> Suite 100</a:t>
            </a:r>
          </a:p>
          <a:p>
            <a:pPr algn="ctr"/>
            <a:r>
              <a:rPr lang="en-US" dirty="0" smtClean="0">
                <a:solidFill>
                  <a:schemeClr val="bg2"/>
                </a:solidFill>
              </a:rPr>
              <a:t>Denver, CO 80126</a:t>
            </a:r>
          </a:p>
          <a:p>
            <a:pPr algn="ctr"/>
            <a:endParaRPr lang="en-US" dirty="0" smtClean="0">
              <a:solidFill>
                <a:schemeClr val="bg2"/>
              </a:solidFill>
            </a:endParaRPr>
          </a:p>
        </p:txBody>
      </p:sp>
      <p:pic>
        <p:nvPicPr>
          <p:cNvPr id="11" name="Picture 10"/>
          <p:cNvPicPr>
            <a:picLocks noChangeAspect="1"/>
          </p:cNvPicPr>
          <p:nvPr/>
        </p:nvPicPr>
        <p:blipFill>
          <a:blip r:embed="rId4"/>
          <a:stretch>
            <a:fillRect/>
          </a:stretch>
        </p:blipFill>
        <p:spPr>
          <a:xfrm>
            <a:off x="234675" y="246592"/>
            <a:ext cx="1778000" cy="1460500"/>
          </a:xfrm>
          <a:prstGeom prst="rect">
            <a:avLst/>
          </a:prstGeom>
        </p:spPr>
      </p:pic>
      <p:sp>
        <p:nvSpPr>
          <p:cNvPr id="12" name="TextBox 11"/>
          <p:cNvSpPr txBox="1"/>
          <p:nvPr/>
        </p:nvSpPr>
        <p:spPr>
          <a:xfrm>
            <a:off x="2012675" y="382058"/>
            <a:ext cx="4628603" cy="1938992"/>
          </a:xfrm>
          <a:prstGeom prst="rect">
            <a:avLst/>
          </a:prstGeom>
          <a:noFill/>
        </p:spPr>
        <p:txBody>
          <a:bodyPr wrap="square" rtlCol="0">
            <a:spAutoFit/>
          </a:bodyPr>
          <a:lstStyle/>
          <a:p>
            <a:pPr algn="ctr"/>
            <a:r>
              <a:rPr lang="en-US" sz="2400" smtClean="0">
                <a:solidFill>
                  <a:schemeClr val="bg1"/>
                </a:solidFill>
                <a:effectLst>
                  <a:glow rad="76200">
                    <a:schemeClr val="tx1">
                      <a:alpha val="75000"/>
                    </a:schemeClr>
                  </a:glow>
                </a:effectLst>
                <a:latin typeface="Cooper Black"/>
                <a:cs typeface="Cooper Black"/>
              </a:rPr>
              <a:t>CHRIS KUPER MKMN</a:t>
            </a:r>
            <a:r>
              <a:rPr lang="en-US" sz="2400" smtClean="0">
                <a:solidFill>
                  <a:schemeClr val="bg1"/>
                </a:solidFill>
                <a:effectLst>
                  <a:glow rad="76200">
                    <a:schemeClr val="tx1">
                      <a:alpha val="75000"/>
                    </a:schemeClr>
                  </a:glow>
                </a:effectLst>
                <a:latin typeface="Cooper Black"/>
                <a:cs typeface="Cooper Black"/>
              </a:rPr>
              <a:t>SPEED </a:t>
            </a:r>
            <a:r>
              <a:rPr lang="en-US" sz="2400" dirty="0" smtClean="0">
                <a:solidFill>
                  <a:schemeClr val="bg1"/>
                </a:solidFill>
                <a:effectLst>
                  <a:glow rad="76200">
                    <a:schemeClr val="tx1">
                      <a:alpha val="75000"/>
                    </a:schemeClr>
                  </a:glow>
                </a:effectLst>
                <a:latin typeface="Cooper Black"/>
                <a:cs typeface="Cooper Black"/>
              </a:rPr>
              <a:t>&amp; AGILITY/ATHLETIC DEVELOPMENT SUMMER </a:t>
            </a:r>
            <a:r>
              <a:rPr lang="en-US" sz="2400" dirty="0" smtClean="0">
                <a:solidFill>
                  <a:schemeClr val="bg1"/>
                </a:solidFill>
                <a:effectLst>
                  <a:glow rad="76200">
                    <a:schemeClr val="tx1">
                      <a:alpha val="75000"/>
                    </a:schemeClr>
                  </a:glow>
                </a:effectLst>
                <a:latin typeface="Cooper Black"/>
                <a:cs typeface="Cooper Black"/>
              </a:rPr>
              <a:t>CAMP </a:t>
            </a:r>
            <a:endParaRPr lang="en-US" sz="2400" dirty="0">
              <a:solidFill>
                <a:schemeClr val="bg1"/>
              </a:solidFill>
              <a:effectLst>
                <a:glow rad="76200">
                  <a:schemeClr val="tx1">
                    <a:alpha val="75000"/>
                  </a:schemeClr>
                </a:glow>
              </a:effectLst>
              <a:latin typeface="Cooper Black"/>
              <a:cs typeface="Cooper Black"/>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8306" y="3460872"/>
            <a:ext cx="1692972" cy="1383772"/>
          </a:xfrm>
          <a:prstGeom prst="rect">
            <a:avLst/>
          </a:prstGeom>
          <a:effectLst>
            <a:glow rad="101600">
              <a:srgbClr val="FF0000">
                <a:alpha val="75000"/>
              </a:srgbClr>
            </a:glow>
          </a:effectLst>
        </p:spPr>
      </p:pic>
      <p:sp>
        <p:nvSpPr>
          <p:cNvPr id="18" name="TextBox 17"/>
          <p:cNvSpPr txBox="1"/>
          <p:nvPr/>
        </p:nvSpPr>
        <p:spPr>
          <a:xfrm>
            <a:off x="380177" y="5549389"/>
            <a:ext cx="6261101" cy="1569660"/>
          </a:xfrm>
          <a:prstGeom prst="rect">
            <a:avLst/>
          </a:prstGeom>
          <a:noFill/>
        </p:spPr>
        <p:txBody>
          <a:bodyPr wrap="square" rtlCol="0">
            <a:spAutoFit/>
          </a:bodyPr>
          <a:lstStyle/>
          <a:p>
            <a:r>
              <a:rPr lang="en-US" sz="2000" b="1" dirty="0" smtClean="0">
                <a:solidFill>
                  <a:schemeClr val="bg1"/>
                </a:solidFill>
                <a:effectLst>
                  <a:glow rad="101600">
                    <a:schemeClr val="tx1">
                      <a:alpha val="75000"/>
                    </a:schemeClr>
                  </a:glow>
                </a:effectLst>
                <a:latin typeface="Cooper Black"/>
                <a:cs typeface="Cooper Black"/>
              </a:rPr>
              <a:t>DATES: </a:t>
            </a:r>
            <a:r>
              <a:rPr lang="en-US" b="1" dirty="0" smtClean="0">
                <a:solidFill>
                  <a:schemeClr val="bg1"/>
                </a:solidFill>
                <a:effectLst>
                  <a:glow rad="101600">
                    <a:schemeClr val="tx1">
                      <a:alpha val="75000"/>
                    </a:schemeClr>
                  </a:glow>
                </a:effectLst>
                <a:latin typeface="Cooper Black"/>
                <a:cs typeface="Cooper Black"/>
              </a:rPr>
              <a:t>August 9</a:t>
            </a:r>
            <a:r>
              <a:rPr lang="en-US" b="1" baseline="30000" dirty="0" smtClean="0">
                <a:solidFill>
                  <a:schemeClr val="bg1"/>
                </a:solidFill>
                <a:effectLst>
                  <a:glow rad="101600">
                    <a:schemeClr val="tx1">
                      <a:alpha val="75000"/>
                    </a:schemeClr>
                  </a:glow>
                </a:effectLst>
                <a:latin typeface="Cooper Black"/>
                <a:cs typeface="Cooper Black"/>
              </a:rPr>
              <a:t>th</a:t>
            </a:r>
            <a:r>
              <a:rPr lang="en-US" b="1" dirty="0" smtClean="0">
                <a:solidFill>
                  <a:schemeClr val="bg1"/>
                </a:solidFill>
                <a:effectLst>
                  <a:glow rad="101600">
                    <a:schemeClr val="tx1">
                      <a:alpha val="75000"/>
                    </a:schemeClr>
                  </a:glow>
                </a:effectLst>
                <a:latin typeface="Cooper Black"/>
                <a:cs typeface="Cooper Black"/>
              </a:rPr>
              <a:t> &amp; August 16</a:t>
            </a:r>
            <a:r>
              <a:rPr lang="en-US" b="1" baseline="30000" dirty="0" smtClean="0">
                <a:solidFill>
                  <a:schemeClr val="bg1"/>
                </a:solidFill>
                <a:effectLst>
                  <a:glow rad="101600">
                    <a:schemeClr val="tx1">
                      <a:alpha val="75000"/>
                    </a:schemeClr>
                  </a:glow>
                </a:effectLst>
                <a:latin typeface="Cooper Black"/>
                <a:cs typeface="Cooper Black"/>
              </a:rPr>
              <a:t>th</a:t>
            </a:r>
            <a:endParaRPr lang="en-US" b="1" dirty="0" smtClean="0">
              <a:solidFill>
                <a:schemeClr val="bg1"/>
              </a:solidFill>
              <a:effectLst>
                <a:glow rad="101600">
                  <a:schemeClr val="tx1">
                    <a:alpha val="75000"/>
                  </a:schemeClr>
                </a:glow>
              </a:effectLst>
              <a:latin typeface="Cooper Black"/>
              <a:cs typeface="Cooper Black"/>
            </a:endParaRPr>
          </a:p>
          <a:p>
            <a:r>
              <a:rPr lang="en-US" sz="2000" b="1" dirty="0" smtClean="0">
                <a:solidFill>
                  <a:schemeClr val="bg1"/>
                </a:solidFill>
                <a:effectLst>
                  <a:glow rad="101600">
                    <a:schemeClr val="tx1">
                      <a:alpha val="75000"/>
                    </a:schemeClr>
                  </a:glow>
                </a:effectLst>
                <a:latin typeface="Cooper Black"/>
                <a:cs typeface="Cooper Black"/>
              </a:rPr>
              <a:t>AGES</a:t>
            </a:r>
            <a:r>
              <a:rPr lang="en-US" sz="2000" b="1" baseline="30000" dirty="0" smtClean="0">
                <a:solidFill>
                  <a:schemeClr val="bg1"/>
                </a:solidFill>
                <a:effectLst>
                  <a:glow rad="101600">
                    <a:schemeClr val="tx1">
                      <a:alpha val="75000"/>
                    </a:schemeClr>
                  </a:glow>
                </a:effectLst>
                <a:latin typeface="Cooper Black"/>
                <a:cs typeface="Cooper Black"/>
              </a:rPr>
              <a:t>:</a:t>
            </a:r>
            <a:r>
              <a:rPr lang="en-US" sz="2000" b="1" dirty="0" smtClean="0">
                <a:solidFill>
                  <a:schemeClr val="bg1"/>
                </a:solidFill>
                <a:effectLst>
                  <a:glow rad="101600">
                    <a:schemeClr val="tx1">
                      <a:alpha val="75000"/>
                    </a:schemeClr>
                  </a:glow>
                </a:effectLst>
                <a:latin typeface="Cooper Black"/>
                <a:cs typeface="Cooper Black"/>
              </a:rPr>
              <a:t> </a:t>
            </a:r>
            <a:r>
              <a:rPr lang="en-US" b="1" dirty="0">
                <a:solidFill>
                  <a:schemeClr val="bg1"/>
                </a:solidFill>
                <a:effectLst>
                  <a:glow rad="101600">
                    <a:schemeClr val="tx1">
                      <a:alpha val="75000"/>
                    </a:schemeClr>
                  </a:glow>
                </a:effectLst>
                <a:latin typeface="Cooper Black"/>
                <a:cs typeface="Cooper Black"/>
              </a:rPr>
              <a:t>6</a:t>
            </a:r>
            <a:r>
              <a:rPr lang="en-US" b="1" dirty="0" smtClean="0">
                <a:solidFill>
                  <a:schemeClr val="bg1"/>
                </a:solidFill>
                <a:effectLst>
                  <a:glow rad="101600">
                    <a:schemeClr val="tx1">
                      <a:alpha val="75000"/>
                    </a:schemeClr>
                  </a:glow>
                </a:effectLst>
                <a:latin typeface="Cooper Black"/>
                <a:cs typeface="Cooper Black"/>
              </a:rPr>
              <a:t>- 10yrs on Aug 9</a:t>
            </a:r>
            <a:r>
              <a:rPr lang="en-US" b="1" baseline="30000" dirty="0" smtClean="0">
                <a:solidFill>
                  <a:schemeClr val="bg1"/>
                </a:solidFill>
                <a:effectLst>
                  <a:glow rad="101600">
                    <a:schemeClr val="tx1">
                      <a:alpha val="75000"/>
                    </a:schemeClr>
                  </a:glow>
                </a:effectLst>
                <a:latin typeface="Cooper Black"/>
                <a:cs typeface="Cooper Black"/>
              </a:rPr>
              <a:t>th</a:t>
            </a:r>
            <a:r>
              <a:rPr lang="en-US" b="1" dirty="0" smtClean="0">
                <a:solidFill>
                  <a:schemeClr val="bg1"/>
                </a:solidFill>
                <a:effectLst>
                  <a:glow rad="101600">
                    <a:schemeClr val="tx1">
                      <a:alpha val="75000"/>
                    </a:schemeClr>
                  </a:glow>
                </a:effectLst>
                <a:latin typeface="Cooper Black"/>
                <a:cs typeface="Cooper Black"/>
              </a:rPr>
              <a:t>  &amp; 11- 14yrs on Aug 16</a:t>
            </a:r>
            <a:r>
              <a:rPr lang="en-US" b="1" baseline="30000" dirty="0" smtClean="0">
                <a:solidFill>
                  <a:schemeClr val="bg1"/>
                </a:solidFill>
                <a:effectLst>
                  <a:glow rad="101600">
                    <a:schemeClr val="tx1">
                      <a:alpha val="75000"/>
                    </a:schemeClr>
                  </a:glow>
                </a:effectLst>
                <a:latin typeface="Cooper Black"/>
                <a:cs typeface="Cooper Black"/>
              </a:rPr>
              <a:t>th</a:t>
            </a:r>
            <a:r>
              <a:rPr lang="en-US" b="1" dirty="0" smtClean="0">
                <a:solidFill>
                  <a:schemeClr val="bg1"/>
                </a:solidFill>
                <a:effectLst>
                  <a:glow rad="101600">
                    <a:schemeClr val="tx1">
                      <a:alpha val="75000"/>
                    </a:schemeClr>
                  </a:glow>
                </a:effectLst>
                <a:latin typeface="Cooper Black"/>
                <a:cs typeface="Cooper Black"/>
              </a:rPr>
              <a:t> </a:t>
            </a:r>
            <a:endParaRPr lang="en-US" b="1" dirty="0" smtClean="0">
              <a:solidFill>
                <a:schemeClr val="bg1"/>
              </a:solidFill>
              <a:effectLst>
                <a:glow rad="101600">
                  <a:schemeClr val="tx1">
                    <a:alpha val="75000"/>
                  </a:schemeClr>
                </a:glow>
              </a:effectLst>
              <a:latin typeface="Cooper Black"/>
              <a:cs typeface="Cooper Black"/>
            </a:endParaRPr>
          </a:p>
          <a:p>
            <a:r>
              <a:rPr lang="en-US" b="1" dirty="0" smtClean="0">
                <a:solidFill>
                  <a:schemeClr val="bg1"/>
                </a:solidFill>
                <a:effectLst>
                  <a:glow rad="101600">
                    <a:schemeClr val="tx1">
                      <a:alpha val="75000"/>
                    </a:schemeClr>
                  </a:glow>
                </a:effectLst>
                <a:latin typeface="Cooper Black"/>
                <a:cs typeface="Cooper Black"/>
              </a:rPr>
              <a:t>TIME: </a:t>
            </a:r>
            <a:r>
              <a:rPr lang="en-US" b="1" dirty="0" smtClean="0">
                <a:solidFill>
                  <a:schemeClr val="bg1"/>
                </a:solidFill>
                <a:effectLst>
                  <a:glow rad="101600">
                    <a:schemeClr val="tx1">
                      <a:alpha val="75000"/>
                    </a:schemeClr>
                  </a:glow>
                </a:effectLst>
                <a:latin typeface="Cooper Black"/>
                <a:cs typeface="Cooper Black"/>
              </a:rPr>
              <a:t>1-230pm</a:t>
            </a:r>
            <a:endParaRPr lang="en-US" b="1" dirty="0" smtClean="0">
              <a:solidFill>
                <a:schemeClr val="bg1"/>
              </a:solidFill>
              <a:effectLst>
                <a:glow rad="101600">
                  <a:schemeClr val="tx1">
                    <a:alpha val="75000"/>
                  </a:schemeClr>
                </a:glow>
              </a:effectLst>
              <a:latin typeface="Cooper Black"/>
              <a:cs typeface="Cooper Black"/>
            </a:endParaRPr>
          </a:p>
          <a:p>
            <a:r>
              <a:rPr lang="en-US" b="1" dirty="0" smtClean="0">
                <a:solidFill>
                  <a:schemeClr val="bg1"/>
                </a:solidFill>
                <a:effectLst>
                  <a:glow rad="101600">
                    <a:schemeClr val="tx1">
                      <a:alpha val="75000"/>
                    </a:schemeClr>
                  </a:glow>
                </a:effectLst>
                <a:latin typeface="Cooper Black"/>
                <a:cs typeface="Cooper Black"/>
              </a:rPr>
              <a:t>Price</a:t>
            </a:r>
            <a:r>
              <a:rPr lang="en-US" b="1" dirty="0" smtClean="0">
                <a:solidFill>
                  <a:schemeClr val="bg1"/>
                </a:solidFill>
                <a:effectLst>
                  <a:glow rad="101600">
                    <a:schemeClr val="tx1">
                      <a:alpha val="75000"/>
                    </a:schemeClr>
                  </a:glow>
                </a:effectLst>
                <a:latin typeface="Cooper Black"/>
                <a:cs typeface="Cooper Black"/>
              </a:rPr>
              <a:t>: $25</a:t>
            </a:r>
            <a:endParaRPr lang="en-US" b="1" dirty="0" smtClean="0">
              <a:solidFill>
                <a:schemeClr val="bg1"/>
              </a:solidFill>
              <a:effectLst>
                <a:glow rad="101600">
                  <a:schemeClr val="tx1">
                    <a:alpha val="75000"/>
                  </a:schemeClr>
                </a:glow>
              </a:effectLst>
              <a:latin typeface="Cooper Black"/>
              <a:cs typeface="Cooper Black"/>
            </a:endParaRPr>
          </a:p>
          <a:p>
            <a:endParaRPr lang="en-US" sz="2000" dirty="0" smtClean="0">
              <a:solidFill>
                <a:schemeClr val="bg1"/>
              </a:solidFill>
              <a:effectLst>
                <a:glow rad="101600">
                  <a:schemeClr val="tx1">
                    <a:alpha val="75000"/>
                  </a:schemeClr>
                </a:glow>
              </a:effectLst>
              <a:latin typeface="Cooper Black"/>
              <a:cs typeface="Cooper Black"/>
            </a:endParaRPr>
          </a:p>
        </p:txBody>
      </p:sp>
      <p:sp>
        <p:nvSpPr>
          <p:cNvPr id="19" name="Rectangle 18"/>
          <p:cNvSpPr/>
          <p:nvPr/>
        </p:nvSpPr>
        <p:spPr>
          <a:xfrm>
            <a:off x="285475" y="4844644"/>
            <a:ext cx="6211331" cy="553998"/>
          </a:xfrm>
          <a:prstGeom prst="rect">
            <a:avLst/>
          </a:prstGeom>
        </p:spPr>
        <p:txBody>
          <a:bodyPr wrap="none">
            <a:spAutoFit/>
            <a:scene3d>
              <a:camera prst="orthographicFront"/>
              <a:lightRig rig="threePt" dir="t"/>
            </a:scene3d>
            <a:sp3d extrusionH="57150">
              <a:bevelT w="38100" h="38100"/>
            </a:sp3d>
          </a:bodyPr>
          <a:lstStyle/>
          <a:p>
            <a:r>
              <a:rPr lang="en-US" sz="3000" dirty="0" smtClean="0">
                <a:solidFill>
                  <a:srgbClr val="FF0000"/>
                </a:solidFill>
                <a:effectLst>
                  <a:glow rad="76200">
                    <a:schemeClr val="tx1">
                      <a:alpha val="75000"/>
                    </a:schemeClr>
                  </a:glow>
                  <a:outerShdw blurRad="50800" dist="38100" dir="2700000" algn="tl" rotWithShape="0">
                    <a:srgbClr val="000000">
                      <a:alpha val="43000"/>
                    </a:srgbClr>
                  </a:outerShdw>
                </a:effectLst>
                <a:latin typeface="Cooper Black"/>
                <a:cs typeface="Cooper Black"/>
              </a:rPr>
              <a:t>D1 is </a:t>
            </a:r>
            <a:r>
              <a:rPr lang="en-US" sz="3000" u="sng" dirty="0" smtClean="0">
                <a:solidFill>
                  <a:srgbClr val="FF0000"/>
                </a:solidFill>
                <a:effectLst>
                  <a:glow rad="76200">
                    <a:schemeClr val="tx1">
                      <a:alpha val="75000"/>
                    </a:schemeClr>
                  </a:glow>
                  <a:outerShdw blurRad="50800" dist="38100" dir="2700000" algn="tl" rotWithShape="0">
                    <a:srgbClr val="000000">
                      <a:alpha val="43000"/>
                    </a:srgbClr>
                  </a:outerShdw>
                </a:effectLst>
                <a:latin typeface="Cooper Black"/>
                <a:cs typeface="Cooper Black"/>
              </a:rPr>
              <a:t>The Place</a:t>
            </a:r>
            <a:r>
              <a:rPr lang="en-US" sz="3000" dirty="0" smtClean="0">
                <a:solidFill>
                  <a:srgbClr val="FF0000"/>
                </a:solidFill>
                <a:effectLst>
                  <a:glow rad="76200">
                    <a:schemeClr val="tx1">
                      <a:alpha val="75000"/>
                    </a:schemeClr>
                  </a:glow>
                  <a:outerShdw blurRad="50800" dist="38100" dir="2700000" algn="tl" rotWithShape="0">
                    <a:srgbClr val="000000">
                      <a:alpha val="43000"/>
                    </a:srgbClr>
                  </a:outerShdw>
                </a:effectLst>
                <a:latin typeface="Cooper Black"/>
                <a:cs typeface="Cooper Black"/>
              </a:rPr>
              <a:t> for the Athlete!</a:t>
            </a:r>
            <a:endParaRPr lang="en-US" sz="3000" dirty="0">
              <a:solidFill>
                <a:srgbClr val="FF0000"/>
              </a:solidFill>
              <a:effectLst>
                <a:glow rad="76200">
                  <a:schemeClr val="tx1">
                    <a:alpha val="75000"/>
                  </a:schemeClr>
                </a:glow>
                <a:outerShdw blurRad="50800" dist="38100" dir="2700000" algn="tl" rotWithShape="0">
                  <a:srgbClr val="000000">
                    <a:alpha val="43000"/>
                  </a:srgbClr>
                </a:outerShdw>
              </a:effectLst>
            </a:endParaRPr>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3095" y="3318933"/>
            <a:ext cx="2499954" cy="1525711"/>
          </a:xfrm>
          <a:prstGeom prst="rect">
            <a:avLst/>
          </a:prstGeom>
          <a:effectLst>
            <a:glow rad="101600">
              <a:srgbClr val="FF0000">
                <a:alpha val="75000"/>
              </a:srgbClr>
            </a:glow>
          </a:effectLst>
        </p:spPr>
      </p:pic>
      <p:sp>
        <p:nvSpPr>
          <p:cNvPr id="24" name="TextBox 23"/>
          <p:cNvSpPr txBox="1"/>
          <p:nvPr/>
        </p:nvSpPr>
        <p:spPr>
          <a:xfrm>
            <a:off x="285475" y="7362691"/>
            <a:ext cx="4086529" cy="338554"/>
          </a:xfrm>
          <a:prstGeom prst="rect">
            <a:avLst/>
          </a:prstGeom>
          <a:noFill/>
        </p:spPr>
        <p:txBody>
          <a:bodyPr wrap="square" rtlCol="0">
            <a:spAutoFit/>
          </a:bodyPr>
          <a:lstStyle/>
          <a:p>
            <a:pPr algn="ctr"/>
            <a:r>
              <a:rPr lang="en-US" sz="1600" dirty="0" smtClean="0">
                <a:solidFill>
                  <a:srgbClr val="FF0000"/>
                </a:solidFill>
                <a:effectLst>
                  <a:glow rad="101600">
                    <a:schemeClr val="tx1">
                      <a:alpha val="75000"/>
                    </a:schemeClr>
                  </a:glow>
                </a:effectLst>
                <a:latin typeface="Cooper Black"/>
                <a:cs typeface="Cooper Black"/>
              </a:rPr>
              <a:t>Space is limited!!!</a:t>
            </a:r>
            <a:endParaRPr lang="en-US" sz="1600" dirty="0">
              <a:solidFill>
                <a:srgbClr val="FF0000"/>
              </a:solidFill>
              <a:effectLst>
                <a:glow rad="101600">
                  <a:schemeClr val="tx1">
                    <a:alpha val="75000"/>
                  </a:schemeClr>
                </a:glow>
              </a:effectLst>
              <a:latin typeface="Cooper Black"/>
              <a:cs typeface="Cooper Black"/>
            </a:endParaRPr>
          </a:p>
        </p:txBody>
      </p:sp>
      <p:sp>
        <p:nvSpPr>
          <p:cNvPr id="25" name="TextBox 24"/>
          <p:cNvSpPr txBox="1"/>
          <p:nvPr/>
        </p:nvSpPr>
        <p:spPr>
          <a:xfrm>
            <a:off x="205593" y="7701245"/>
            <a:ext cx="5188298" cy="1200329"/>
          </a:xfrm>
          <a:prstGeom prst="rect">
            <a:avLst/>
          </a:prstGeom>
          <a:noFill/>
        </p:spPr>
        <p:txBody>
          <a:bodyPr wrap="square" rtlCol="0">
            <a:spAutoFit/>
          </a:bodyPr>
          <a:lstStyle/>
          <a:p>
            <a:r>
              <a:rPr lang="en-US" b="1" dirty="0" smtClean="0">
                <a:solidFill>
                  <a:schemeClr val="bg1"/>
                </a:solidFill>
              </a:rPr>
              <a:t>To Sign up or for more information:</a:t>
            </a:r>
          </a:p>
          <a:p>
            <a:r>
              <a:rPr lang="en-US" b="1" dirty="0" smtClean="0">
                <a:solidFill>
                  <a:schemeClr val="bg1"/>
                </a:solidFill>
              </a:rPr>
              <a:t>Call or Email: </a:t>
            </a:r>
            <a:r>
              <a:rPr lang="en-US" b="1" dirty="0" smtClean="0">
                <a:solidFill>
                  <a:srgbClr val="FF0000"/>
                </a:solidFill>
              </a:rPr>
              <a:t>720.214.7082</a:t>
            </a:r>
            <a:endParaRPr lang="en-US" b="1" dirty="0" smtClean="0">
              <a:solidFill>
                <a:schemeClr val="bg1"/>
              </a:solidFill>
            </a:endParaRPr>
          </a:p>
          <a:p>
            <a:r>
              <a:rPr lang="en-US" b="1" dirty="0" smtClean="0">
                <a:solidFill>
                  <a:schemeClr val="bg1"/>
                </a:solidFill>
              </a:rPr>
              <a:t>ronnie.degray@d1sportstraining.com </a:t>
            </a:r>
          </a:p>
          <a:p>
            <a:r>
              <a:rPr lang="en-US" b="1" dirty="0" smtClean="0">
                <a:solidFill>
                  <a:schemeClr val="bg1"/>
                </a:solidFill>
              </a:rPr>
              <a:t>Or visit www.d1denver.com </a:t>
            </a:r>
            <a:endParaRPr lang="en-US" b="1" dirty="0">
              <a:solidFill>
                <a:schemeClr val="bg1"/>
              </a:solidFill>
            </a:endParaRPr>
          </a:p>
        </p:txBody>
      </p:sp>
      <p:sp>
        <p:nvSpPr>
          <p:cNvPr id="27" name="Rounded Rectangle 26"/>
          <p:cNvSpPr/>
          <p:nvPr/>
        </p:nvSpPr>
        <p:spPr>
          <a:xfrm>
            <a:off x="4592345" y="7585211"/>
            <a:ext cx="2048933" cy="1101589"/>
          </a:xfrm>
          <a:prstGeom prst="roundRect">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70277" y="1750727"/>
            <a:ext cx="6681952" cy="2031325"/>
          </a:xfrm>
          <a:prstGeom prst="rect">
            <a:avLst/>
          </a:prstGeom>
          <a:noFill/>
        </p:spPr>
        <p:txBody>
          <a:bodyPr wrap="square" rtlCol="0">
            <a:spAutoFit/>
          </a:bodyPr>
          <a:lstStyle/>
          <a:p>
            <a:pPr algn="ctr"/>
            <a:endParaRPr lang="en-US" dirty="0">
              <a:solidFill>
                <a:schemeClr val="bg1"/>
              </a:solidFill>
              <a:effectLst>
                <a:glow rad="101600">
                  <a:schemeClr val="tx1">
                    <a:alpha val="75000"/>
                  </a:schemeClr>
                </a:glow>
              </a:effectLst>
              <a:latin typeface="Cooper Black"/>
              <a:cs typeface="Cooper Black"/>
            </a:endParaRPr>
          </a:p>
          <a:p>
            <a:pPr algn="ctr"/>
            <a:r>
              <a:rPr lang="en-US" dirty="0" smtClean="0">
                <a:solidFill>
                  <a:schemeClr val="bg1"/>
                </a:solidFill>
                <a:effectLst>
                  <a:glow rad="101600">
                    <a:schemeClr val="tx1">
                      <a:alpha val="75000"/>
                    </a:schemeClr>
                  </a:glow>
                </a:effectLst>
                <a:latin typeface="Cooper Black"/>
                <a:cs typeface="Cooper Black"/>
              </a:rPr>
              <a:t>D1 </a:t>
            </a:r>
            <a:r>
              <a:rPr lang="en-US" dirty="0" smtClean="0">
                <a:solidFill>
                  <a:schemeClr val="bg1"/>
                </a:solidFill>
                <a:effectLst>
                  <a:glow rad="101600">
                    <a:schemeClr val="tx1">
                      <a:alpha val="75000"/>
                    </a:schemeClr>
                  </a:glow>
                </a:effectLst>
                <a:latin typeface="Cooper Black"/>
                <a:cs typeface="Cooper Black"/>
              </a:rPr>
              <a:t>develops speed,</a:t>
            </a:r>
            <a:r>
              <a:rPr lang="en-US" dirty="0">
                <a:solidFill>
                  <a:schemeClr val="bg1"/>
                </a:solidFill>
                <a:effectLst>
                  <a:glow rad="101600">
                    <a:schemeClr val="tx1">
                      <a:alpha val="75000"/>
                    </a:schemeClr>
                  </a:glow>
                </a:effectLst>
                <a:latin typeface="Cooper Black"/>
                <a:cs typeface="Cooper Black"/>
              </a:rPr>
              <a:t> </a:t>
            </a:r>
            <a:r>
              <a:rPr lang="en-US" dirty="0" smtClean="0">
                <a:solidFill>
                  <a:schemeClr val="bg1"/>
                </a:solidFill>
                <a:effectLst>
                  <a:glow rad="101600">
                    <a:schemeClr val="tx1">
                      <a:alpha val="75000"/>
                    </a:schemeClr>
                  </a:glow>
                </a:effectLst>
                <a:latin typeface="Cooper Black"/>
                <a:cs typeface="Cooper Black"/>
              </a:rPr>
              <a:t>agility, and explosive power in an encouraging, fun, and competitive atmosphere. Helping athletes develop proper running and jumping mechanics, along with footwork, reaction time, and explosiveness. We will bring out the athlete within! </a:t>
            </a:r>
            <a:endParaRPr lang="en-US" dirty="0">
              <a:solidFill>
                <a:schemeClr val="bg1"/>
              </a:solidFill>
              <a:effectLst>
                <a:glow rad="101600">
                  <a:schemeClr val="tx1">
                    <a:alpha val="75000"/>
                  </a:schemeClr>
                </a:glow>
              </a:effectLst>
              <a:latin typeface="Cooper Black"/>
              <a:cs typeface="Cooper Black"/>
            </a:endParaRPr>
          </a:p>
          <a:p>
            <a:endParaRPr lang="en-US" dirty="0"/>
          </a:p>
        </p:txBody>
      </p:sp>
      <p:sp>
        <p:nvSpPr>
          <p:cNvPr id="3" name="TextBox 2"/>
          <p:cNvSpPr txBox="1"/>
          <p:nvPr/>
        </p:nvSpPr>
        <p:spPr>
          <a:xfrm>
            <a:off x="380176" y="6777915"/>
            <a:ext cx="5715823" cy="646331"/>
          </a:xfrm>
          <a:prstGeom prst="rect">
            <a:avLst/>
          </a:prstGeom>
          <a:noFill/>
        </p:spPr>
        <p:txBody>
          <a:bodyPr wrap="square" rtlCol="0">
            <a:spAutoFit/>
          </a:bodyPr>
          <a:lstStyle/>
          <a:p>
            <a:r>
              <a:rPr lang="en-US" dirty="0" smtClean="0">
                <a:solidFill>
                  <a:schemeClr val="bg1"/>
                </a:solidFill>
              </a:rPr>
              <a:t>Additional to speed and agility we will include character development, nutrition, and work on self-confidence</a:t>
            </a:r>
            <a:r>
              <a:rPr lang="en-US" dirty="0" smtClean="0">
                <a:solidFill>
                  <a:schemeClr val="bg1"/>
                </a:solidFill>
              </a:rPr>
              <a:t>! </a:t>
            </a:r>
            <a:endParaRPr lang="en-US" dirty="0">
              <a:solidFill>
                <a:schemeClr val="bg1"/>
              </a:solidFill>
            </a:endParaRPr>
          </a:p>
        </p:txBody>
      </p:sp>
      <p:sp>
        <p:nvSpPr>
          <p:cNvPr id="4" name="AutoShape 4" descr="Image result for D1Denver Instagr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D1Denver Instagra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s://scontent.cdninstagram.com/hphotos-xaf1/t51.2885-15/e15/11137683_890089767721122_1939394038_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337" y="3460872"/>
            <a:ext cx="1590675" cy="1388697"/>
          </a:xfrm>
          <a:prstGeom prst="rect">
            <a:avLst/>
          </a:prstGeom>
          <a:noFill/>
          <a:ln w="38100">
            <a:noFill/>
          </a:ln>
          <a:effectLst>
            <a:glow rad="101600">
              <a:schemeClr val="accent2">
                <a:satMod val="175000"/>
                <a:alpha val="75000"/>
              </a:schemeClr>
            </a:glow>
            <a:softEdge rad="127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8799</TotalTime>
  <Words>140</Words>
  <Application>Microsoft Office PowerPoint</Application>
  <PresentationFormat>On-screen Show (4:3)</PresentationFormat>
  <Paragraphs>18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Cooper Black</vt:lpstr>
      <vt:lpstr>Office Theme</vt:lpstr>
      <vt:lpstr>PowerPoint Presentation</vt:lpstr>
    </vt:vector>
  </TitlesOfParts>
  <Company>Western Carolina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Nathaniel Sedergren</dc:creator>
  <cp:lastModifiedBy>Owner</cp:lastModifiedBy>
  <cp:revision>46</cp:revision>
  <cp:lastPrinted>2015-07-13T22:50:31Z</cp:lastPrinted>
  <dcterms:created xsi:type="dcterms:W3CDTF">2013-10-03T12:29:54Z</dcterms:created>
  <dcterms:modified xsi:type="dcterms:W3CDTF">2015-07-13T23:52:55Z</dcterms:modified>
</cp:coreProperties>
</file>